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8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59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0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14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3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8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86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7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A98-5374-40C7-81B7-B918CC05FFF0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62A0-AEFA-4B1E-93D7-F2897DAAA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38KQn-SQ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0810F-5E4A-4DD3-9E54-02E886508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58195B-5EE6-4BE8-B28E-84531F6E8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UHLÍK</a:t>
            </a:r>
          </a:p>
        </p:txBody>
      </p:sp>
    </p:spTree>
    <p:extLst>
      <p:ext uri="{BB962C8B-B14F-4D97-AF65-F5344CB8AC3E}">
        <p14:creationId xmlns:p14="http://schemas.microsoft.com/office/powerpoint/2010/main" val="166004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828" y="3007216"/>
            <a:ext cx="2667000" cy="266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4" y="3032125"/>
            <a:ext cx="2667000" cy="266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65" y="190275"/>
            <a:ext cx="2867025" cy="2667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21894" y="215184"/>
            <a:ext cx="3552825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4" y="196330"/>
            <a:ext cx="2667000" cy="266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237" y="3044354"/>
            <a:ext cx="2667000" cy="2667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84" y="3182066"/>
            <a:ext cx="3676650" cy="2667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7040" y="133714"/>
            <a:ext cx="2333625" cy="2667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211510"/>
            <a:ext cx="22955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Germanium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Lesklý , šedobílý polokov</a:t>
            </a:r>
          </a:p>
          <a:p>
            <a:r>
              <a:rPr lang="cs-CZ" dirty="0"/>
              <a:t>Výskyt jako příměs v rudách zinku a stříbra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Použití: optická vlákna, integrované obvody, polovodiče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59" y="-73914"/>
            <a:ext cx="3720384" cy="3720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94" y="4297272"/>
            <a:ext cx="3782365" cy="2424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698" y="3642909"/>
            <a:ext cx="2095500" cy="3171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15" y="4578305"/>
            <a:ext cx="3162300" cy="1609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7854" y="4263974"/>
            <a:ext cx="2095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Arsen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096"/>
            <a:ext cx="10515600" cy="5116621"/>
          </a:xfrm>
        </p:spPr>
        <p:txBody>
          <a:bodyPr>
            <a:normAutofit/>
          </a:bodyPr>
          <a:lstStyle/>
          <a:p>
            <a:r>
              <a:rPr lang="cs-CZ" sz="3600" dirty="0"/>
              <a:t>Šedý polokov</a:t>
            </a:r>
          </a:p>
          <a:p>
            <a:r>
              <a:rPr lang="cs-CZ" sz="3600" dirty="0"/>
              <a:t>Ruda sulfid železa arsenu</a:t>
            </a:r>
          </a:p>
          <a:p>
            <a:r>
              <a:rPr lang="cs-CZ" sz="3600" dirty="0"/>
              <a:t>Sloučenina arsenik „utrejch“ As </a:t>
            </a:r>
            <a:r>
              <a:rPr lang="cs-CZ" sz="3600" baseline="-25000" dirty="0"/>
              <a:t>2</a:t>
            </a:r>
            <a:r>
              <a:rPr lang="cs-CZ" sz="3600" dirty="0"/>
              <a:t>O</a:t>
            </a:r>
            <a:r>
              <a:rPr lang="cs-CZ" sz="3600" baseline="-25000" dirty="0"/>
              <a:t>3</a:t>
            </a:r>
            <a:r>
              <a:rPr lang="cs-CZ" sz="3600" dirty="0"/>
              <a:t>    </a:t>
            </a:r>
          </a:p>
          <a:p>
            <a:endParaRPr lang="cs-CZ" sz="3600" dirty="0"/>
          </a:p>
          <a:p>
            <a:r>
              <a:rPr lang="cs-CZ" sz="3600" dirty="0"/>
              <a:t>Jed</a:t>
            </a:r>
          </a:p>
          <a:p>
            <a:r>
              <a:rPr lang="cs-CZ" sz="3600" dirty="0"/>
              <a:t>Polovodiče,</a:t>
            </a:r>
          </a:p>
          <a:p>
            <a:r>
              <a:rPr lang="cs-CZ" sz="3600" dirty="0"/>
              <a:t>Součástky </a:t>
            </a:r>
          </a:p>
          <a:p>
            <a:pPr marL="0" indent="0">
              <a:buNone/>
            </a:pPr>
            <a:r>
              <a:rPr lang="cs-CZ" sz="3600" dirty="0"/>
              <a:t>do počítačů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831" y="144351"/>
            <a:ext cx="1546337" cy="1546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287" y="228940"/>
            <a:ext cx="1377157" cy="13771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287" y="1741034"/>
            <a:ext cx="3292186" cy="30228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12564" t="6737" r="10306"/>
          <a:stretch/>
        </p:blipFill>
        <p:spPr>
          <a:xfrm>
            <a:off x="3458816" y="4055165"/>
            <a:ext cx="2544419" cy="32070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343" y="3859692"/>
            <a:ext cx="3645056" cy="28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2C5B-B50B-4268-AA2F-A8838370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POLOKOVY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262857-2275-44E7-B670-5A27F1BA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vedou elektrický proud, křehké</a:t>
            </a:r>
          </a:p>
          <a:p>
            <a:r>
              <a:rPr lang="cs-CZ" dirty="0"/>
              <a:t>KŘEMÍK</a:t>
            </a:r>
          </a:p>
          <a:p>
            <a:pPr lvl="1"/>
            <a:r>
              <a:rPr lang="cs-CZ" dirty="0"/>
              <a:t>Modrošedý </a:t>
            </a:r>
          </a:p>
          <a:p>
            <a:pPr lvl="1"/>
            <a:r>
              <a:rPr lang="cs-CZ" dirty="0"/>
              <a:t>Výskyt- zuby, kosti, písek, nerost- křemen</a:t>
            </a:r>
          </a:p>
          <a:p>
            <a:pPr lvl="1"/>
            <a:r>
              <a:rPr lang="cs-CZ" dirty="0"/>
              <a:t>Použití- čistý – solární panely, počítačové čipy, polovodiče</a:t>
            </a:r>
          </a:p>
          <a:p>
            <a:pPr marL="457200" lvl="1" indent="0">
              <a:buNone/>
            </a:pPr>
            <a:r>
              <a:rPr lang="cs-CZ" dirty="0"/>
              <a:t>                - sloučeniny – silany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- silikony – formy, dudlíky, lepidla, silikon. poprsí</a:t>
            </a:r>
          </a:p>
          <a:p>
            <a:pPr marL="342900" lvl="1" indent="-342900"/>
            <a:r>
              <a:rPr lang="cs-CZ" sz="2800" dirty="0"/>
              <a:t>ARSEN</a:t>
            </a:r>
          </a:p>
          <a:p>
            <a:pPr marL="800100" lvl="2" indent="-342900"/>
            <a:r>
              <a:rPr lang="cs-CZ" sz="2400" dirty="0"/>
              <a:t>Šedý polokov, jedovatý, jedovatá sloučenina UTREJCH</a:t>
            </a:r>
          </a:p>
          <a:p>
            <a:pPr marL="800100" lvl="2" indent="-342900"/>
            <a:r>
              <a:rPr lang="cs-CZ" sz="2400" dirty="0"/>
              <a:t>Použití- jed na hlodavce, polovodiče</a:t>
            </a:r>
          </a:p>
          <a:p>
            <a:pPr marL="0" lvl="2" indent="-342900"/>
            <a:r>
              <a:rPr lang="cs-CZ" sz="2400" dirty="0"/>
              <a:t>GERMANIUM</a:t>
            </a:r>
          </a:p>
          <a:p>
            <a:pPr marL="914400" lvl="4" indent="-342900"/>
            <a:r>
              <a:rPr lang="cs-CZ" sz="2400" dirty="0"/>
              <a:t>Šedobílý polokov</a:t>
            </a:r>
          </a:p>
          <a:p>
            <a:pPr marL="857250" lvl="4" indent="-285750"/>
            <a:r>
              <a:rPr lang="cs-CZ" sz="2400" dirty="0"/>
              <a:t>Optická vlákna, přístroje pro noční vidění, polovodiče</a:t>
            </a:r>
          </a:p>
          <a:p>
            <a:pPr marL="457200" lvl="3" indent="-342900"/>
            <a:endParaRPr lang="cs-CZ" dirty="0"/>
          </a:p>
          <a:p>
            <a:pPr marL="0" lvl="1" indent="0">
              <a:buNone/>
            </a:pPr>
            <a:r>
              <a:rPr lang="cs-CZ" dirty="0"/>
              <a:t>	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1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7F85D-33D4-4B8F-835A-549EED2D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820D-6813-4460-8F6E-252490D48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ZHLÉDNI VIDEOUKÁZKU A ODPOVĚZ NA OTÁZKY do sešitu:</a:t>
            </a:r>
          </a:p>
          <a:p>
            <a:r>
              <a:rPr lang="cs-CZ" dirty="0">
                <a:hlinkClick r:id="rId2"/>
              </a:rPr>
              <a:t>https://www.youtube.com/watch?v=P138KQn-SQ4</a:t>
            </a:r>
            <a:endParaRPr lang="cs-CZ" dirty="0"/>
          </a:p>
          <a:p>
            <a:endParaRPr lang="cs-CZ" dirty="0"/>
          </a:p>
          <a:p>
            <a:r>
              <a:rPr lang="cs-CZ" dirty="0"/>
              <a:t>1. CO JSOU POLOVODIČE? (od 1:20 min)</a:t>
            </a:r>
          </a:p>
          <a:p>
            <a:r>
              <a:rPr lang="cs-CZ" dirty="0"/>
              <a:t>2. CO JE VODIVOST VLASTNÍ? (od 2:15 min)</a:t>
            </a:r>
          </a:p>
          <a:p>
            <a:r>
              <a:rPr lang="cs-CZ" dirty="0"/>
              <a:t>3. Jaké prvky jsou příměsí křemíku? (od 4:47 min)</a:t>
            </a:r>
          </a:p>
          <a:p>
            <a:r>
              <a:rPr lang="cs-CZ" dirty="0"/>
              <a:t>4. Použití polovodičů: (od 8:53 min)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74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6B0AF-F675-47E6-B1A9-DDFA775A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Uhlík   C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3BDC0-F9BC-4C72-84C3-9167D9C8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Nekov, málo reaktivní</a:t>
            </a:r>
          </a:p>
          <a:p>
            <a:r>
              <a:rPr lang="cs-CZ" dirty="0"/>
              <a:t>Výskyt ve třech formách</a:t>
            </a:r>
          </a:p>
          <a:p>
            <a:pPr lvl="1"/>
            <a:r>
              <a:rPr lang="cs-CZ" dirty="0"/>
              <a:t>Tuha – měkký nerost, černý</a:t>
            </a:r>
          </a:p>
          <a:p>
            <a:pPr lvl="1"/>
            <a:r>
              <a:rPr lang="cs-CZ" dirty="0"/>
              <a:t>Diamant- BEZBARVÝ nerost, nejtvrdší, výroba i umělých, BROUŠENÝ=BRILIANT</a:t>
            </a:r>
          </a:p>
          <a:p>
            <a:pPr lvl="1"/>
            <a:r>
              <a:rPr lang="cs-CZ" dirty="0"/>
              <a:t>Fullereny- z grafitu, vzhled saze</a:t>
            </a:r>
          </a:p>
          <a:p>
            <a:pPr lvl="1"/>
            <a:r>
              <a:rPr lang="cs-CZ" dirty="0"/>
              <a:t>Využití: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5E24AB8-F5C0-4930-8192-1598832F9B5B}"/>
              </a:ext>
            </a:extLst>
          </p:cNvPr>
          <p:cNvGraphicFramePr>
            <a:graphicFrameLocks noGrp="1"/>
          </p:cNvGraphicFramePr>
          <p:nvPr/>
        </p:nvGraphicFramePr>
        <p:xfrm>
          <a:off x="2032001" y="4308049"/>
          <a:ext cx="8196081" cy="218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027">
                  <a:extLst>
                    <a:ext uri="{9D8B030D-6E8A-4147-A177-3AD203B41FA5}">
                      <a16:colId xmlns:a16="http://schemas.microsoft.com/office/drawing/2014/main" val="1204031118"/>
                    </a:ext>
                  </a:extLst>
                </a:gridCol>
                <a:gridCol w="2732027">
                  <a:extLst>
                    <a:ext uri="{9D8B030D-6E8A-4147-A177-3AD203B41FA5}">
                      <a16:colId xmlns:a16="http://schemas.microsoft.com/office/drawing/2014/main" val="105157861"/>
                    </a:ext>
                  </a:extLst>
                </a:gridCol>
                <a:gridCol w="2732027">
                  <a:extLst>
                    <a:ext uri="{9D8B030D-6E8A-4147-A177-3AD203B41FA5}">
                      <a16:colId xmlns:a16="http://schemas.microsoft.com/office/drawing/2014/main" val="2899538799"/>
                    </a:ext>
                  </a:extLst>
                </a:gridCol>
              </a:tblGrid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TUHA = GRAFIT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DIAMANT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FULLERENY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47595"/>
                  </a:ext>
                </a:extLst>
              </a:tr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TUŽKY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ŠPERKY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nanotrubičky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51000"/>
                  </a:ext>
                </a:extLst>
              </a:tr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BATERIE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ŘEZÁNÍ SKLA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Transplantace, popáleniny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50033"/>
                  </a:ext>
                </a:extLst>
              </a:tr>
              <a:tr h="717878">
                <a:tc>
                  <a:txBody>
                    <a:bodyPr/>
                    <a:lstStyle/>
                    <a:p>
                      <a:r>
                        <a:rPr lang="cs-CZ" dirty="0"/>
                        <a:t>ŽÁRUVZDORNÉ NÁDOBY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VRTNÉ SOUPRAVY, brusné nástroje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nanovlákna</a:t>
                      </a:r>
                      <a:r>
                        <a:rPr lang="cs-CZ" dirty="0"/>
                        <a:t>.- textilie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542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EF51247-A1FA-4812-8E8D-1A4CD14C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52" y="69614"/>
            <a:ext cx="3091993" cy="30222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CA2480-501D-4BC2-B0BE-809D5CA2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21" y="262434"/>
            <a:ext cx="2810500" cy="28044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9D69BC-9D99-4CC7-B151-6F784FE85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264" y="237383"/>
            <a:ext cx="2723121" cy="27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2852F-2FEE-492F-8959-D70F4195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TUHA  X DIAMANT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4A846E-B02D-4A0E-A5F1-2C02DF58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TVRDOST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USPOŘÁDÁNÍ ATOMŮ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B3F557-24EF-45EB-833E-0FC8AF8E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47" y="0"/>
            <a:ext cx="4773582" cy="47735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19B1B9-0840-470E-949F-F04551E0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48" y="1224554"/>
            <a:ext cx="3966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Polokovy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Křemík</a:t>
            </a:r>
          </a:p>
          <a:p>
            <a:r>
              <a:rPr lang="cs-CZ" dirty="0"/>
              <a:t>Germanium</a:t>
            </a:r>
          </a:p>
          <a:p>
            <a:r>
              <a:rPr lang="cs-CZ" dirty="0"/>
              <a:t>Arsen</a:t>
            </a:r>
          </a:p>
        </p:txBody>
      </p:sp>
    </p:spTree>
    <p:extLst>
      <p:ext uri="{BB962C8B-B14F-4D97-AF65-F5344CB8AC3E}">
        <p14:creationId xmlns:p14="http://schemas.microsoft.com/office/powerpoint/2010/main" val="10157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Polo-kovy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Prvky mají vlastnosti kovů a nekovů</a:t>
            </a:r>
          </a:p>
          <a:p>
            <a:r>
              <a:rPr lang="cs-CZ" dirty="0"/>
              <a:t>Kovů- vedou elektrický  proud</a:t>
            </a:r>
          </a:p>
          <a:p>
            <a:r>
              <a:rPr lang="cs-CZ" dirty="0"/>
              <a:t>Nekovů- křehké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0E25DF-ECE6-4494-86A9-817D311E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8" y="2821128"/>
            <a:ext cx="7077187" cy="3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Křemík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Značka:</a:t>
            </a:r>
          </a:p>
          <a:p>
            <a:r>
              <a:rPr lang="cs-CZ" dirty="0"/>
              <a:t>Protonové číslo:</a:t>
            </a:r>
          </a:p>
          <a:p>
            <a:r>
              <a:rPr lang="cs-CZ" dirty="0"/>
              <a:t>Perioda:</a:t>
            </a:r>
          </a:p>
          <a:p>
            <a:r>
              <a:rPr lang="cs-CZ" dirty="0"/>
              <a:t>Skupina:</a:t>
            </a:r>
          </a:p>
          <a:p>
            <a:r>
              <a:rPr lang="cs-CZ" dirty="0"/>
              <a:t>Polokov modrošedý, tvrdý, křehký</a:t>
            </a:r>
          </a:p>
          <a:p>
            <a:r>
              <a:rPr lang="cs-CZ" dirty="0"/>
              <a:t>Stálý, nereaguje s kyselinami</a:t>
            </a:r>
          </a:p>
          <a:p>
            <a:r>
              <a:rPr lang="cs-CZ" dirty="0"/>
              <a:t>Druhý nejrozšířenější prvek na Zemi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07" y="-147034"/>
            <a:ext cx="5041006" cy="50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Výskyt</a:t>
            </a:r>
            <a:r>
              <a:rPr lang="cs-CZ" dirty="0"/>
              <a:t> </a:t>
            </a:r>
            <a:r>
              <a:rPr lang="cs-CZ" b="1" dirty="0"/>
              <a:t>křemíku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živých organismech – zubní sklovina, kosti, chrupavky</a:t>
            </a:r>
          </a:p>
          <a:p>
            <a:r>
              <a:rPr lang="cs-CZ" dirty="0"/>
              <a:t>V nerostu křemen – SiO</a:t>
            </a:r>
            <a:r>
              <a:rPr lang="cs-CZ" sz="1600" dirty="0"/>
              <a:t>2</a:t>
            </a:r>
            <a:endParaRPr lang="cs-CZ" dirty="0"/>
          </a:p>
          <a:p>
            <a:r>
              <a:rPr lang="cs-CZ" sz="3200" dirty="0"/>
              <a:t>Ametyst, růženín, záhnědy, křišťál</a:t>
            </a:r>
          </a:p>
          <a:p>
            <a:r>
              <a:rPr lang="cs-CZ" sz="3200" dirty="0"/>
              <a:t>Křemenný písek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52561"/>
          <a:stretch/>
        </p:blipFill>
        <p:spPr>
          <a:xfrm>
            <a:off x="9478850" y="-37707"/>
            <a:ext cx="2713149" cy="22746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861" y="1700553"/>
            <a:ext cx="2143125" cy="266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6" y="4466862"/>
            <a:ext cx="3148078" cy="2363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651" y="4001294"/>
            <a:ext cx="2543175" cy="2667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807" y="3427655"/>
            <a:ext cx="3086100" cy="266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t="28935"/>
          <a:stretch/>
        </p:blipFill>
        <p:spPr>
          <a:xfrm>
            <a:off x="8866630" y="4389856"/>
            <a:ext cx="3325369" cy="23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Výroba</a:t>
            </a:r>
            <a:r>
              <a:rPr lang="cs-CZ" dirty="0"/>
              <a:t> </a:t>
            </a:r>
            <a:r>
              <a:rPr lang="cs-CZ" b="1" dirty="0"/>
              <a:t>křemíku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křemenného písku s reakcí uhlíku</a:t>
            </a:r>
          </a:p>
          <a:p>
            <a:r>
              <a:rPr lang="cs-CZ" dirty="0"/>
              <a:t>SiO</a:t>
            </a:r>
            <a:r>
              <a:rPr lang="cs-CZ" sz="2400" dirty="0"/>
              <a:t>2</a:t>
            </a:r>
            <a:r>
              <a:rPr lang="cs-CZ" dirty="0"/>
              <a:t> + C  		Si  +  CO</a:t>
            </a:r>
          </a:p>
          <a:p>
            <a:r>
              <a:rPr lang="cs-CZ" dirty="0"/>
              <a:t>Čištění kyselinou chlorovodíkovou </a:t>
            </a:r>
            <a:r>
              <a:rPr lang="cs-CZ" dirty="0" err="1"/>
              <a:t>HCl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ČISTÝ KŘEMÍK:</a:t>
            </a:r>
          </a:p>
          <a:p>
            <a:r>
              <a:rPr lang="cs-CZ" dirty="0"/>
              <a:t>Použití: výroba     počítačových čipů</a:t>
            </a:r>
          </a:p>
          <a:p>
            <a:pPr marL="0" indent="0">
              <a:buNone/>
            </a:pPr>
            <a:r>
              <a:rPr lang="cs-CZ" dirty="0"/>
              <a:t>                                  solárních článků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510971" y="2554514"/>
            <a:ext cx="10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4" y="207723"/>
            <a:ext cx="4219121" cy="31603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5" y="3644900"/>
            <a:ext cx="3562350" cy="266700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323771" y="4122057"/>
            <a:ext cx="203200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323771" y="4136571"/>
            <a:ext cx="333829" cy="38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/>
              <a:t>Sloučeniny</a:t>
            </a:r>
            <a:r>
              <a:rPr lang="cs-CZ" sz="6000" dirty="0"/>
              <a:t> </a:t>
            </a:r>
            <a:r>
              <a:rPr lang="cs-CZ" sz="6000" b="1" dirty="0"/>
              <a:t>křemíku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Silany</a:t>
            </a:r>
            <a:r>
              <a:rPr lang="cs-CZ" dirty="0"/>
              <a:t>- sloučeniny Si a H  - SiH</a:t>
            </a:r>
            <a:r>
              <a:rPr lang="cs-CZ" sz="2400" dirty="0"/>
              <a:t>4- silan, bezbarvý plyn, samovznícený,</a:t>
            </a:r>
          </a:p>
          <a:p>
            <a:r>
              <a:rPr lang="cs-CZ" sz="2400" dirty="0"/>
              <a:t>      použití-  na výrobu čistého křemíku - polovodiče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4400" dirty="0"/>
              <a:t>Silikony-</a:t>
            </a:r>
            <a:r>
              <a:rPr lang="cs-CZ" dirty="0"/>
              <a:t> pevné a kapalné látky( Si, O)</a:t>
            </a:r>
          </a:p>
          <a:p>
            <a:pPr marL="0" indent="0">
              <a:buNone/>
            </a:pPr>
            <a:r>
              <a:rPr lang="cs-CZ" dirty="0"/>
              <a:t>                           odolné vůči teplotám a tlakům</a:t>
            </a:r>
          </a:p>
          <a:p>
            <a:r>
              <a:rPr lang="cs-CZ" dirty="0"/>
              <a:t>     použití- tmely, lepidla, silikonové oleje, zdravotnické pomůcky</a:t>
            </a:r>
          </a:p>
        </p:txBody>
      </p:sp>
    </p:spTree>
    <p:extLst>
      <p:ext uri="{BB962C8B-B14F-4D97-AF65-F5344CB8AC3E}">
        <p14:creationId xmlns:p14="http://schemas.microsoft.com/office/powerpoint/2010/main" val="39194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411</Words>
  <Application>Microsoft Office PowerPoint</Application>
  <PresentationFormat>Širokoúhlá obrazovka</PresentationFormat>
  <Paragraphs>106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OPAKOVÁNÍ</vt:lpstr>
      <vt:lpstr>Uhlík   C  </vt:lpstr>
      <vt:lpstr>ROZDÍL TUHA  X DIAMANT</vt:lpstr>
      <vt:lpstr>Polokovy</vt:lpstr>
      <vt:lpstr>Polo-kovy</vt:lpstr>
      <vt:lpstr>Křemík</vt:lpstr>
      <vt:lpstr>Výskyt křemíku</vt:lpstr>
      <vt:lpstr>Výroba křemíku</vt:lpstr>
      <vt:lpstr>Sloučeniny křemíku</vt:lpstr>
      <vt:lpstr>Prezentace aplikace PowerPoint</vt:lpstr>
      <vt:lpstr>Germanium</vt:lpstr>
      <vt:lpstr>Arsen</vt:lpstr>
      <vt:lpstr>POLOKOVY 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polokovy</dc:title>
  <dc:creator>Dagmar Hegrová</dc:creator>
  <cp:lastModifiedBy>Zbyněk Koláčný</cp:lastModifiedBy>
  <cp:revision>23</cp:revision>
  <dcterms:created xsi:type="dcterms:W3CDTF">2017-03-20T20:45:48Z</dcterms:created>
  <dcterms:modified xsi:type="dcterms:W3CDTF">2021-02-23T19:25:51Z</dcterms:modified>
</cp:coreProperties>
</file>